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6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428664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306063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156628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56643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398719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210188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126446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230777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250790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338097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DE3BAB-AF77-42C7-BB1E-33D910A5760B}" type="datetimeFigureOut">
              <a:rPr kumimoji="1" lang="ja-JP" altLang="en-US" smtClean="0"/>
              <a:t>2015/10/17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2575365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E3BAB-AF77-42C7-BB1E-33D910A5760B}" type="datetimeFigureOut">
              <a:rPr kumimoji="1" lang="ja-JP" altLang="en-US" smtClean="0"/>
              <a:t>2015/10/17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3AE66-5E33-40B3-8918-6BEFDA2182BD}" type="slidenum">
              <a:rPr kumimoji="1" lang="ja-JP" altLang="en-US" smtClean="0"/>
              <a:t>‹#›</a:t>
            </a:fld>
            <a:endParaRPr kumimoji="1" lang="ja-JP" altLang="en-US"/>
          </a:p>
        </p:txBody>
      </p:sp>
    </p:spTree>
    <p:extLst>
      <p:ext uri="{BB962C8B-B14F-4D97-AF65-F5344CB8AC3E}">
        <p14:creationId xmlns:p14="http://schemas.microsoft.com/office/powerpoint/2010/main" val="3458038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明治期の音楽受容と教育</a:t>
            </a:r>
            <a:endParaRPr kumimoji="1" lang="ja-JP" altLang="en-US" dirty="0"/>
          </a:p>
        </p:txBody>
      </p:sp>
      <p:sp>
        <p:nvSpPr>
          <p:cNvPr id="3" name="サブタイトル 2"/>
          <p:cNvSpPr>
            <a:spLocks noGrp="1"/>
          </p:cNvSpPr>
          <p:nvPr>
            <p:ph type="subTitle" idx="1"/>
          </p:nvPr>
        </p:nvSpPr>
        <p:spPr>
          <a:xfrm>
            <a:off x="1333500" y="3509963"/>
            <a:ext cx="9144000" cy="1655762"/>
          </a:xfrm>
        </p:spPr>
        <p:txBody>
          <a:bodyPr>
            <a:normAutofit/>
          </a:bodyPr>
          <a:lstStyle/>
          <a:p>
            <a:r>
              <a:rPr kumimoji="1" lang="ja-JP" altLang="en-US" sz="3600" dirty="0" smtClean="0"/>
              <a:t>伊澤修二と音楽取調掛</a:t>
            </a:r>
            <a:endParaRPr kumimoji="1" lang="ja-JP" altLang="en-US" sz="3600" dirty="0"/>
          </a:p>
        </p:txBody>
      </p:sp>
      <p:sp>
        <p:nvSpPr>
          <p:cNvPr id="4" name="テキスト ボックス 3"/>
          <p:cNvSpPr txBox="1"/>
          <p:nvPr/>
        </p:nvSpPr>
        <p:spPr>
          <a:xfrm>
            <a:off x="7534275" y="5358954"/>
            <a:ext cx="5886450" cy="1077218"/>
          </a:xfrm>
          <a:prstGeom prst="rect">
            <a:avLst/>
          </a:prstGeom>
          <a:noFill/>
        </p:spPr>
        <p:txBody>
          <a:bodyPr wrap="square" rtlCol="0">
            <a:spAutoFit/>
          </a:bodyPr>
          <a:lstStyle/>
          <a:p>
            <a:r>
              <a:rPr lang="en-US" altLang="ja-JP" sz="3200" dirty="0" smtClean="0"/>
              <a:t>2015</a:t>
            </a:r>
            <a:r>
              <a:rPr lang="ja-JP" altLang="en-US" sz="3200" dirty="0" smtClean="0"/>
              <a:t>年</a:t>
            </a:r>
            <a:r>
              <a:rPr lang="en-US" altLang="ja-JP" sz="3200" dirty="0" smtClean="0"/>
              <a:t>10</a:t>
            </a:r>
            <a:r>
              <a:rPr lang="ja-JP" altLang="en-US" sz="3200" dirty="0" smtClean="0"/>
              <a:t>月</a:t>
            </a:r>
            <a:r>
              <a:rPr lang="en-US" altLang="ja-JP" sz="3200" dirty="0" smtClean="0"/>
              <a:t>21</a:t>
            </a:r>
            <a:r>
              <a:rPr lang="ja-JP" altLang="en-US" sz="3200" dirty="0" smtClean="0"/>
              <a:t>日</a:t>
            </a:r>
            <a:r>
              <a:rPr lang="en-US" altLang="ja-JP" sz="3200" dirty="0" smtClean="0"/>
              <a:t>(</a:t>
            </a:r>
            <a:r>
              <a:rPr lang="ja-JP" altLang="en-US" sz="3200" dirty="0" smtClean="0"/>
              <a:t>水</a:t>
            </a:r>
            <a:r>
              <a:rPr lang="en-US" altLang="ja-JP" sz="3200" dirty="0" smtClean="0"/>
              <a:t>)3</a:t>
            </a:r>
            <a:r>
              <a:rPr lang="ja-JP" altLang="en-US" sz="3200" dirty="0" smtClean="0"/>
              <a:t>限</a:t>
            </a:r>
            <a:endParaRPr lang="en-US" altLang="ja-JP" sz="3200" dirty="0" smtClean="0"/>
          </a:p>
          <a:p>
            <a:r>
              <a:rPr kumimoji="1" lang="ja-JP" altLang="en-US" sz="3200" dirty="0" smtClean="0"/>
              <a:t>理科二類</a:t>
            </a:r>
            <a:r>
              <a:rPr kumimoji="1" lang="en-US" altLang="ja-JP" sz="3200" dirty="0" smtClean="0"/>
              <a:t>2</a:t>
            </a:r>
            <a:r>
              <a:rPr kumimoji="1" lang="ja-JP" altLang="en-US" sz="3200" dirty="0" smtClean="0"/>
              <a:t>年　高橋航平</a:t>
            </a:r>
            <a:endParaRPr kumimoji="1" lang="ja-JP" altLang="en-US" sz="3200" dirty="0"/>
          </a:p>
        </p:txBody>
      </p:sp>
    </p:spTree>
    <p:extLst>
      <p:ext uri="{BB962C8B-B14F-4D97-AF65-F5344CB8AC3E}">
        <p14:creationId xmlns:p14="http://schemas.microsoft.com/office/powerpoint/2010/main" val="1044604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6750" y="762000"/>
            <a:ext cx="9067800" cy="1200329"/>
          </a:xfrm>
          <a:prstGeom prst="rect">
            <a:avLst/>
          </a:prstGeom>
          <a:noFill/>
        </p:spPr>
        <p:txBody>
          <a:bodyPr wrap="square" rtlCol="0">
            <a:spAutoFit/>
          </a:bodyPr>
          <a:lstStyle/>
          <a:p>
            <a:r>
              <a:rPr kumimoji="1" lang="ja-JP" altLang="en-US" sz="3600" dirty="0" smtClean="0"/>
              <a:t>・音楽取調事務大要</a:t>
            </a:r>
            <a:r>
              <a:rPr kumimoji="1" lang="en-US" altLang="ja-JP" sz="3600" dirty="0" smtClean="0"/>
              <a:t>(</a:t>
            </a:r>
            <a:r>
              <a:rPr kumimoji="1" lang="ja-JP" altLang="en-US" sz="3600" dirty="0" smtClean="0"/>
              <a:t>明治</a:t>
            </a:r>
            <a:r>
              <a:rPr kumimoji="1" lang="en-US" altLang="ja-JP" sz="3600" dirty="0" smtClean="0"/>
              <a:t>15</a:t>
            </a:r>
            <a:r>
              <a:rPr kumimoji="1" lang="ja-JP" altLang="en-US" sz="3600" dirty="0" smtClean="0"/>
              <a:t>年</a:t>
            </a:r>
            <a:r>
              <a:rPr kumimoji="1" lang="en-US" altLang="ja-JP" sz="3600" dirty="0" smtClean="0"/>
              <a:t>1</a:t>
            </a:r>
            <a:r>
              <a:rPr kumimoji="1" lang="ja-JP" altLang="en-US" sz="3600" dirty="0" smtClean="0"/>
              <a:t>月</a:t>
            </a:r>
            <a:r>
              <a:rPr kumimoji="1" lang="en-US" altLang="ja-JP" sz="3600" dirty="0" smtClean="0"/>
              <a:t>)</a:t>
            </a:r>
          </a:p>
          <a:p>
            <a:r>
              <a:rPr lang="ja-JP" altLang="en-US" sz="3600" dirty="0"/>
              <a:t>　</a:t>
            </a:r>
            <a:r>
              <a:rPr lang="ja-JP" altLang="en-US" sz="3600" dirty="0" smtClean="0"/>
              <a:t>　　</a:t>
            </a:r>
            <a:r>
              <a:rPr lang="ja-JP" altLang="en-US" sz="3600" dirty="0"/>
              <a:t>　</a:t>
            </a:r>
            <a:r>
              <a:rPr lang="ja-JP" altLang="en-US" sz="3600" dirty="0" smtClean="0"/>
              <a:t>　　　　　</a:t>
            </a:r>
            <a:r>
              <a:rPr lang="ja-JP" altLang="en-US" sz="2800" dirty="0" smtClean="0"/>
              <a:t>：伊澤掛長の大方針を示す</a:t>
            </a:r>
            <a:endParaRPr kumimoji="1" lang="ja-JP" altLang="en-US" sz="2800" dirty="0"/>
          </a:p>
        </p:txBody>
      </p:sp>
      <p:sp>
        <p:nvSpPr>
          <p:cNvPr id="3" name="テキスト ボックス 2"/>
          <p:cNvSpPr txBox="1"/>
          <p:nvPr/>
        </p:nvSpPr>
        <p:spPr>
          <a:xfrm>
            <a:off x="1200150" y="2324100"/>
            <a:ext cx="9372600" cy="2677656"/>
          </a:xfrm>
          <a:prstGeom prst="rect">
            <a:avLst/>
          </a:prstGeom>
          <a:noFill/>
        </p:spPr>
        <p:txBody>
          <a:bodyPr wrap="square" rtlCol="0">
            <a:spAutoFit/>
          </a:bodyPr>
          <a:lstStyle/>
          <a:p>
            <a:r>
              <a:rPr kumimoji="1" lang="ja-JP" altLang="en-US" sz="2800" dirty="0" smtClean="0"/>
              <a:t>第一　諸種の楽曲取調ノ事</a:t>
            </a:r>
            <a:endParaRPr kumimoji="1" lang="en-US" altLang="ja-JP" sz="2800" dirty="0" smtClean="0"/>
          </a:p>
          <a:p>
            <a:r>
              <a:rPr lang="ja-JP" altLang="en-US" sz="2800" dirty="0" smtClean="0"/>
              <a:t>第二　学校唱歌ノ事</a:t>
            </a:r>
            <a:endParaRPr lang="en-US" altLang="ja-JP" sz="2800" dirty="0" smtClean="0"/>
          </a:p>
          <a:p>
            <a:r>
              <a:rPr kumimoji="1" lang="ja-JP" altLang="en-US" sz="2800" dirty="0" smtClean="0"/>
              <a:t>第三　高等音楽ノ事</a:t>
            </a:r>
            <a:endParaRPr kumimoji="1" lang="en-US" altLang="ja-JP" sz="2800" dirty="0" smtClean="0"/>
          </a:p>
          <a:p>
            <a:r>
              <a:rPr lang="ja-JP" altLang="en-US" sz="2800" dirty="0" smtClean="0"/>
              <a:t>第四　各種楽曲撰定ノ事</a:t>
            </a:r>
            <a:endParaRPr lang="en-US" altLang="ja-JP" sz="2800" dirty="0" smtClean="0"/>
          </a:p>
          <a:p>
            <a:r>
              <a:rPr kumimoji="1" lang="ja-JP" altLang="en-US" sz="2800" dirty="0" smtClean="0"/>
              <a:t>第</a:t>
            </a:r>
            <a:r>
              <a:rPr lang="ja-JP" altLang="en-US" sz="2800" dirty="0" smtClean="0"/>
              <a:t>五　俗曲改良ノ事</a:t>
            </a:r>
            <a:endParaRPr lang="en-US" altLang="ja-JP" sz="2800" dirty="0" smtClean="0"/>
          </a:p>
          <a:p>
            <a:r>
              <a:rPr kumimoji="1" lang="ja-JP" altLang="en-US" sz="2800" dirty="0" smtClean="0"/>
              <a:t>第六　音楽練習ノ事</a:t>
            </a:r>
            <a:endParaRPr kumimoji="1" lang="ja-JP" altLang="en-US" sz="2800" dirty="0"/>
          </a:p>
        </p:txBody>
      </p:sp>
    </p:spTree>
    <p:extLst>
      <p:ext uri="{BB962C8B-B14F-4D97-AF65-F5344CB8AC3E}">
        <p14:creationId xmlns:p14="http://schemas.microsoft.com/office/powerpoint/2010/main" val="161953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0" y="571500"/>
            <a:ext cx="9334500" cy="646331"/>
          </a:xfrm>
          <a:prstGeom prst="rect">
            <a:avLst/>
          </a:prstGeom>
          <a:noFill/>
        </p:spPr>
        <p:txBody>
          <a:bodyPr wrap="square" rtlCol="0">
            <a:spAutoFit/>
          </a:bodyPr>
          <a:lstStyle/>
          <a:p>
            <a:r>
              <a:rPr kumimoji="1" lang="ja-JP" altLang="en-US" sz="3600" dirty="0" smtClean="0"/>
              <a:t>・メーソンの帰国</a:t>
            </a:r>
            <a:r>
              <a:rPr lang="ja-JP" altLang="en-US" sz="3600" dirty="0" smtClean="0"/>
              <a:t>とエッケルトの招聘、彼の業績</a:t>
            </a:r>
            <a:endParaRPr kumimoji="1" lang="ja-JP" altLang="en-US" sz="3600" dirty="0"/>
          </a:p>
        </p:txBody>
      </p:sp>
      <p:sp>
        <p:nvSpPr>
          <p:cNvPr id="3" name="テキスト ボックス 2"/>
          <p:cNvSpPr txBox="1"/>
          <p:nvPr/>
        </p:nvSpPr>
        <p:spPr>
          <a:xfrm>
            <a:off x="1295400" y="1409724"/>
            <a:ext cx="9201150" cy="3385542"/>
          </a:xfrm>
          <a:prstGeom prst="rect">
            <a:avLst/>
          </a:prstGeom>
          <a:noFill/>
        </p:spPr>
        <p:txBody>
          <a:bodyPr wrap="square" rtlCol="0">
            <a:spAutoFit/>
          </a:bodyPr>
          <a:lstStyle/>
          <a:p>
            <a:r>
              <a:rPr lang="en-US" altLang="ja-JP" sz="2800" dirty="0" smtClean="0"/>
              <a:t>1882(</a:t>
            </a:r>
            <a:r>
              <a:rPr lang="ja-JP" altLang="en-US" sz="2800" dirty="0" smtClean="0"/>
              <a:t>明治</a:t>
            </a:r>
            <a:r>
              <a:rPr lang="en-US" altLang="ja-JP" sz="2800" dirty="0" smtClean="0"/>
              <a:t>15</a:t>
            </a:r>
            <a:r>
              <a:rPr lang="ja-JP" altLang="en-US" sz="2800" dirty="0" smtClean="0"/>
              <a:t>年</a:t>
            </a:r>
            <a:r>
              <a:rPr lang="en-US" altLang="ja-JP" sz="2800" dirty="0" smtClean="0"/>
              <a:t>)7</a:t>
            </a:r>
            <a:r>
              <a:rPr lang="ja-JP" altLang="en-US" sz="2800" dirty="0" smtClean="0"/>
              <a:t>月　任期満了につきメーソンが帰国</a:t>
            </a:r>
            <a:endParaRPr lang="en-US" altLang="ja-JP" sz="2800" dirty="0" smtClean="0"/>
          </a:p>
          <a:p>
            <a:r>
              <a:rPr kumimoji="1" lang="en-US" altLang="ja-JP" sz="2800" dirty="0" smtClean="0"/>
              <a:t>1883(</a:t>
            </a:r>
            <a:r>
              <a:rPr kumimoji="1" lang="ja-JP" altLang="en-US" sz="2800" dirty="0" smtClean="0"/>
              <a:t>明治</a:t>
            </a:r>
            <a:r>
              <a:rPr kumimoji="1" lang="en-US" altLang="ja-JP" sz="2800" dirty="0" smtClean="0"/>
              <a:t>16</a:t>
            </a:r>
            <a:r>
              <a:rPr kumimoji="1" lang="ja-JP" altLang="en-US" sz="2800" dirty="0" smtClean="0"/>
              <a:t>年</a:t>
            </a:r>
            <a:r>
              <a:rPr kumimoji="1" lang="en-US" altLang="ja-JP" sz="2800" dirty="0" smtClean="0"/>
              <a:t>)2</a:t>
            </a:r>
            <a:r>
              <a:rPr kumimoji="1" lang="ja-JP" altLang="en-US" sz="2800" dirty="0" smtClean="0"/>
              <a:t>月　よりドイツ人エッケルトが音楽取調掛に勤務しはじめる</a:t>
            </a:r>
            <a:r>
              <a:rPr kumimoji="1" lang="en-US" altLang="ja-JP" sz="2800" dirty="0" smtClean="0"/>
              <a:t>:</a:t>
            </a:r>
            <a:r>
              <a:rPr kumimoji="1" lang="ja-JP" altLang="en-US" sz="2800" dirty="0" smtClean="0"/>
              <a:t>成績申報書には彼の仕事については何も記されていない</a:t>
            </a:r>
            <a:endParaRPr kumimoji="1" lang="en-US" altLang="ja-JP" sz="2800" dirty="0" smtClean="0"/>
          </a:p>
          <a:p>
            <a:endParaRPr kumimoji="1" lang="en-US" altLang="ja-JP" sz="2800" dirty="0" smtClean="0"/>
          </a:p>
          <a:p>
            <a:r>
              <a:rPr lang="ja-JP" altLang="en-US" sz="2800" dirty="0"/>
              <a:t>メーソン</a:t>
            </a:r>
            <a:r>
              <a:rPr lang="ja-JP" altLang="en-US" sz="2800" dirty="0" smtClean="0"/>
              <a:t>に引き続き</a:t>
            </a:r>
            <a:r>
              <a:rPr lang="ja-JP" altLang="en-US" sz="2800" dirty="0"/>
              <a:t>唱歌</a:t>
            </a:r>
            <a:r>
              <a:rPr lang="ja-JP" altLang="en-US" sz="2800" dirty="0" smtClean="0"/>
              <a:t>の</a:t>
            </a:r>
            <a:r>
              <a:rPr lang="ja-JP" altLang="en-US" sz="2800" dirty="0"/>
              <a:t>編纂</a:t>
            </a:r>
            <a:r>
              <a:rPr lang="ja-JP" altLang="en-US" sz="2800" dirty="0" smtClean="0"/>
              <a:t>に</a:t>
            </a:r>
            <a:r>
              <a:rPr lang="ja-JP" altLang="en-US" sz="2800" dirty="0" smtClean="0"/>
              <a:t>関わる</a:t>
            </a:r>
            <a:endParaRPr lang="en-US" altLang="ja-JP" sz="2800" dirty="0" smtClean="0"/>
          </a:p>
          <a:p>
            <a:r>
              <a:rPr lang="ja-JP" altLang="en-US" sz="2800" dirty="0" smtClean="0"/>
              <a:t>より多様な音楽教育を行う</a:t>
            </a:r>
            <a:endParaRPr kumimoji="1" lang="en-US" altLang="ja-JP" sz="2800" dirty="0" smtClean="0"/>
          </a:p>
          <a:p>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5500" y="2884932"/>
            <a:ext cx="2921000" cy="3820668"/>
          </a:xfrm>
          <a:prstGeom prst="rect">
            <a:avLst/>
          </a:prstGeom>
        </p:spPr>
      </p:pic>
    </p:spTree>
    <p:extLst>
      <p:ext uri="{BB962C8B-B14F-4D97-AF65-F5344CB8AC3E}">
        <p14:creationId xmlns:p14="http://schemas.microsoft.com/office/powerpoint/2010/main" val="62429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4850" y="438150"/>
            <a:ext cx="9886950" cy="769441"/>
          </a:xfrm>
          <a:prstGeom prst="rect">
            <a:avLst/>
          </a:prstGeom>
          <a:noFill/>
        </p:spPr>
        <p:txBody>
          <a:bodyPr wrap="square" rtlCol="0">
            <a:spAutoFit/>
          </a:bodyPr>
          <a:lstStyle/>
          <a:p>
            <a:r>
              <a:rPr kumimoji="1" lang="ja-JP" altLang="en-US" sz="4400" dirty="0" smtClean="0"/>
              <a:t>東京音楽学校、そして東京藝術大学へ</a:t>
            </a:r>
            <a:endParaRPr kumimoji="1" lang="ja-JP" altLang="en-US" sz="4400" dirty="0"/>
          </a:p>
        </p:txBody>
      </p:sp>
      <p:sp>
        <p:nvSpPr>
          <p:cNvPr id="3" name="テキスト ボックス 2"/>
          <p:cNvSpPr txBox="1"/>
          <p:nvPr/>
        </p:nvSpPr>
        <p:spPr>
          <a:xfrm>
            <a:off x="1257300" y="1562100"/>
            <a:ext cx="8515350" cy="4401205"/>
          </a:xfrm>
          <a:prstGeom prst="rect">
            <a:avLst/>
          </a:prstGeom>
          <a:noFill/>
        </p:spPr>
        <p:txBody>
          <a:bodyPr wrap="square" rtlCol="0">
            <a:spAutoFit/>
          </a:bodyPr>
          <a:lstStyle/>
          <a:p>
            <a:r>
              <a:rPr kumimoji="1" lang="en-US" altLang="ja-JP" sz="2800" dirty="0" smtClean="0"/>
              <a:t>1884</a:t>
            </a:r>
            <a:r>
              <a:rPr kumimoji="1" lang="ja-JP" altLang="en-US" sz="2800" dirty="0" smtClean="0"/>
              <a:t>年</a:t>
            </a:r>
            <a:r>
              <a:rPr kumimoji="1" lang="en-US" altLang="ja-JP" sz="2800" dirty="0" smtClean="0"/>
              <a:t>(</a:t>
            </a:r>
            <a:r>
              <a:rPr kumimoji="1" lang="ja-JP" altLang="en-US" sz="2800" dirty="0" smtClean="0"/>
              <a:t>明治</a:t>
            </a:r>
            <a:r>
              <a:rPr kumimoji="1" lang="en-US" altLang="ja-JP" sz="2800" dirty="0" smtClean="0"/>
              <a:t>18</a:t>
            </a:r>
            <a:r>
              <a:rPr kumimoji="1" lang="ja-JP" altLang="en-US" sz="2800" dirty="0" smtClean="0"/>
              <a:t>年</a:t>
            </a:r>
            <a:r>
              <a:rPr kumimoji="1" lang="en-US" altLang="ja-JP" sz="2800" dirty="0" smtClean="0"/>
              <a:t>)2</a:t>
            </a:r>
            <a:r>
              <a:rPr kumimoji="1" lang="ja-JP" altLang="en-US" sz="2800" dirty="0" smtClean="0"/>
              <a:t>月　音楽取調所に</a:t>
            </a:r>
            <a:endParaRPr kumimoji="1" lang="en-US" altLang="ja-JP" sz="2800" dirty="0" smtClean="0"/>
          </a:p>
          <a:p>
            <a:r>
              <a:rPr lang="ja-JP" altLang="en-US" sz="2800" dirty="0" smtClean="0"/>
              <a:t>同年</a:t>
            </a:r>
            <a:r>
              <a:rPr lang="en-US" altLang="ja-JP" sz="2800" dirty="0" smtClean="0"/>
              <a:t>7</a:t>
            </a:r>
            <a:r>
              <a:rPr lang="ja-JP" altLang="en-US" sz="2800" dirty="0" smtClean="0"/>
              <a:t>月　上野の文部省用地へ移動</a:t>
            </a:r>
            <a:endParaRPr lang="en-US" altLang="ja-JP" sz="2800" dirty="0" smtClean="0"/>
          </a:p>
          <a:p>
            <a:r>
              <a:rPr lang="ja-JP" altLang="en-US" sz="2800" dirty="0" smtClean="0"/>
              <a:t>同年</a:t>
            </a:r>
            <a:r>
              <a:rPr lang="en-US" altLang="ja-JP" sz="2800" dirty="0" smtClean="0"/>
              <a:t>12</a:t>
            </a:r>
            <a:r>
              <a:rPr lang="ja-JP" altLang="en-US" sz="2800" dirty="0" smtClean="0"/>
              <a:t>月　官制の大改革により再び取調掛に</a:t>
            </a:r>
            <a:endParaRPr lang="en-US" altLang="ja-JP" sz="2800" dirty="0" smtClean="0"/>
          </a:p>
          <a:p>
            <a:r>
              <a:rPr lang="en-US" altLang="ja-JP" sz="2800" dirty="0" smtClean="0"/>
              <a:t>1887</a:t>
            </a:r>
            <a:r>
              <a:rPr lang="ja-JP" altLang="en-US" sz="2800" dirty="0" smtClean="0"/>
              <a:t>年</a:t>
            </a:r>
            <a:r>
              <a:rPr lang="en-US" altLang="ja-JP" sz="2800" dirty="0" smtClean="0"/>
              <a:t>(</a:t>
            </a:r>
            <a:r>
              <a:rPr lang="ja-JP" altLang="en-US" sz="2800" dirty="0" smtClean="0"/>
              <a:t>明治</a:t>
            </a:r>
            <a:r>
              <a:rPr lang="en-US" altLang="ja-JP" sz="2800" dirty="0" smtClean="0"/>
              <a:t>21</a:t>
            </a:r>
            <a:r>
              <a:rPr lang="ja-JP" altLang="en-US" sz="2800" dirty="0" smtClean="0"/>
              <a:t>年</a:t>
            </a:r>
            <a:r>
              <a:rPr lang="en-US" altLang="ja-JP" sz="2800" dirty="0" smtClean="0"/>
              <a:t>)</a:t>
            </a:r>
            <a:r>
              <a:rPr lang="ja-JP" altLang="en-US" sz="2800" dirty="0" smtClean="0"/>
              <a:t>　東京音楽学校へ改称、</a:t>
            </a:r>
            <a:r>
              <a:rPr lang="en-US" altLang="ja-JP" sz="2800" dirty="0" smtClean="0"/>
              <a:t>1891(</a:t>
            </a:r>
            <a:r>
              <a:rPr lang="ja-JP" altLang="en-US" sz="2800" dirty="0" smtClean="0"/>
              <a:t>明治</a:t>
            </a:r>
            <a:r>
              <a:rPr lang="en-US" altLang="ja-JP" sz="2800" dirty="0" smtClean="0"/>
              <a:t>25</a:t>
            </a:r>
            <a:r>
              <a:rPr lang="ja-JP" altLang="en-US" sz="2800" dirty="0" smtClean="0"/>
              <a:t>年</a:t>
            </a:r>
            <a:r>
              <a:rPr lang="en-US" altLang="ja-JP" sz="2800" dirty="0" smtClean="0"/>
              <a:t>)</a:t>
            </a:r>
            <a:r>
              <a:rPr lang="ja-JP" altLang="en-US" sz="2800" dirty="0" smtClean="0"/>
              <a:t>に一旦付属学校へ格下げされるが</a:t>
            </a:r>
            <a:r>
              <a:rPr lang="en-US" altLang="ja-JP" sz="2800" dirty="0" smtClean="0"/>
              <a:t>1899(</a:t>
            </a:r>
            <a:r>
              <a:rPr lang="ja-JP" altLang="en-US" sz="2800" dirty="0" smtClean="0"/>
              <a:t>明治</a:t>
            </a:r>
            <a:r>
              <a:rPr lang="en-US" altLang="ja-JP" sz="2800" dirty="0" smtClean="0"/>
              <a:t>32</a:t>
            </a:r>
            <a:r>
              <a:rPr lang="ja-JP" altLang="en-US" sz="2800" dirty="0" smtClean="0"/>
              <a:t>年</a:t>
            </a:r>
            <a:r>
              <a:rPr lang="en-US" altLang="ja-JP" sz="2800" dirty="0" smtClean="0"/>
              <a:t>)</a:t>
            </a:r>
            <a:r>
              <a:rPr lang="ja-JP" altLang="en-US" sz="2800" dirty="0" err="1" smtClean="0"/>
              <a:t>には</a:t>
            </a:r>
            <a:r>
              <a:rPr lang="ja-JP" altLang="en-US" sz="2800" dirty="0" smtClean="0"/>
              <a:t>再び独立</a:t>
            </a:r>
            <a:endParaRPr lang="en-US" altLang="ja-JP" sz="2800" dirty="0" smtClean="0"/>
          </a:p>
          <a:p>
            <a:r>
              <a:rPr lang="en-US" altLang="ja-JP" sz="2800" dirty="0" smtClean="0"/>
              <a:t>1907</a:t>
            </a:r>
            <a:r>
              <a:rPr lang="ja-JP" altLang="en-US" sz="2800" dirty="0" smtClean="0"/>
              <a:t>年</a:t>
            </a:r>
            <a:r>
              <a:rPr lang="en-US" altLang="ja-JP" sz="2800" dirty="0" smtClean="0"/>
              <a:t>(</a:t>
            </a:r>
            <a:r>
              <a:rPr lang="ja-JP" altLang="en-US" sz="2800" dirty="0" smtClean="0"/>
              <a:t>明治</a:t>
            </a:r>
            <a:r>
              <a:rPr lang="en-US" altLang="ja-JP" sz="2800" dirty="0" smtClean="0"/>
              <a:t>40</a:t>
            </a:r>
            <a:r>
              <a:rPr lang="ja-JP" altLang="en-US" sz="2800" dirty="0" smtClean="0"/>
              <a:t>年</a:t>
            </a:r>
            <a:r>
              <a:rPr lang="en-US" altLang="ja-JP" sz="2800" dirty="0" smtClean="0"/>
              <a:t>)</a:t>
            </a:r>
            <a:r>
              <a:rPr lang="ja-JP" altLang="en-US" sz="2800" dirty="0" smtClean="0"/>
              <a:t>　邦楽調査掛が設置</a:t>
            </a:r>
            <a:endParaRPr lang="en-US" altLang="ja-JP" sz="2800" dirty="0" smtClean="0"/>
          </a:p>
          <a:p>
            <a:r>
              <a:rPr lang="en-US" altLang="ja-JP" sz="2800" dirty="0" smtClean="0"/>
              <a:t>1949</a:t>
            </a:r>
            <a:r>
              <a:rPr lang="ja-JP" altLang="en-US" sz="2800" dirty="0" smtClean="0"/>
              <a:t>年</a:t>
            </a:r>
            <a:r>
              <a:rPr lang="en-US" altLang="ja-JP" sz="2800" dirty="0" smtClean="0"/>
              <a:t>5</a:t>
            </a:r>
            <a:r>
              <a:rPr lang="ja-JP" altLang="en-US" sz="2800" dirty="0" smtClean="0"/>
              <a:t>月　学制改革により東京藝術大学発足、これに包括</a:t>
            </a:r>
            <a:endParaRPr lang="en-US" altLang="ja-JP" sz="2800" dirty="0" smtClean="0"/>
          </a:p>
          <a:p>
            <a:r>
              <a:rPr lang="en-US" altLang="ja-JP" sz="2800" dirty="0" smtClean="0"/>
              <a:t>1952</a:t>
            </a:r>
            <a:r>
              <a:rPr lang="ja-JP" altLang="en-US" sz="2800" dirty="0" smtClean="0"/>
              <a:t>年</a:t>
            </a:r>
            <a:r>
              <a:rPr lang="en-US" altLang="ja-JP" sz="2800" dirty="0" smtClean="0"/>
              <a:t>3</a:t>
            </a:r>
            <a:r>
              <a:rPr lang="ja-JP" altLang="en-US" sz="2800" dirty="0" smtClean="0"/>
              <a:t>月　東京音楽学校廃止</a:t>
            </a:r>
            <a:endParaRPr lang="en-US" altLang="ja-JP" sz="2800" dirty="0" smtClean="0"/>
          </a:p>
        </p:txBody>
      </p:sp>
    </p:spTree>
    <p:extLst>
      <p:ext uri="{BB962C8B-B14F-4D97-AF65-F5344CB8AC3E}">
        <p14:creationId xmlns:p14="http://schemas.microsoft.com/office/powerpoint/2010/main" val="224573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著者について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遠藤宏</a:t>
            </a:r>
            <a:r>
              <a:rPr kumimoji="1" lang="en-US" altLang="ja-JP" dirty="0" smtClean="0"/>
              <a:t>(1894-1963)</a:t>
            </a:r>
          </a:p>
          <a:p>
            <a:pPr marL="0" indent="0">
              <a:buNone/>
            </a:pPr>
            <a:endParaRPr lang="en-US" altLang="ja-JP" dirty="0"/>
          </a:p>
          <a:p>
            <a:pPr marL="0" indent="0">
              <a:buNone/>
            </a:pPr>
            <a:r>
              <a:rPr kumimoji="1" lang="ja-JP" altLang="en-US" dirty="0" smtClean="0"/>
              <a:t>東京</a:t>
            </a:r>
            <a:r>
              <a:rPr lang="ja-JP" altLang="en-US" dirty="0"/>
              <a:t>帝大文学部美学科卒、東洋音楽学校、日本大学芸術科、東京大学文学部各講師、東京音楽学校、北海道大学教育学部、北海道学芸大学各教授を歴任し、音楽史などを講じた。また広島、札幌各交響楽団の指揮者もつとめた</a:t>
            </a:r>
            <a:r>
              <a:rPr lang="ja-JP" altLang="en-US" dirty="0" smtClean="0"/>
              <a:t>。</a:t>
            </a:r>
            <a:r>
              <a:rPr lang="en-US" altLang="ja-JP" dirty="0" smtClean="0"/>
              <a:t>(</a:t>
            </a:r>
            <a:r>
              <a:rPr lang="ja-JP" altLang="en-US" dirty="0" smtClean="0"/>
              <a:t>コトバンクより</a:t>
            </a:r>
            <a:r>
              <a:rPr lang="en-US" altLang="ja-JP" dirty="0" smtClean="0"/>
              <a:t>)</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77879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62000" y="647700"/>
            <a:ext cx="5276850" cy="769441"/>
          </a:xfrm>
          <a:prstGeom prst="rect">
            <a:avLst/>
          </a:prstGeom>
          <a:noFill/>
        </p:spPr>
        <p:txBody>
          <a:bodyPr wrap="square" rtlCol="0">
            <a:spAutoFit/>
          </a:bodyPr>
          <a:lstStyle/>
          <a:p>
            <a:r>
              <a:rPr kumimoji="1" lang="ja-JP" altLang="en-US" sz="4400" dirty="0" smtClean="0"/>
              <a:t>伊澤修二</a:t>
            </a:r>
            <a:r>
              <a:rPr lang="en-US" altLang="ja-JP" sz="4400" dirty="0" smtClean="0"/>
              <a:t>(1851-1917)</a:t>
            </a:r>
            <a:endParaRPr kumimoji="1" lang="ja-JP" altLang="en-US" sz="44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1844802"/>
            <a:ext cx="3124200" cy="4186428"/>
          </a:xfrm>
          <a:prstGeom prst="rect">
            <a:avLst/>
          </a:prstGeom>
        </p:spPr>
      </p:pic>
      <p:sp>
        <p:nvSpPr>
          <p:cNvPr id="4" name="テキスト ボックス 3"/>
          <p:cNvSpPr txBox="1"/>
          <p:nvPr/>
        </p:nvSpPr>
        <p:spPr>
          <a:xfrm>
            <a:off x="762000" y="1632204"/>
            <a:ext cx="6248400" cy="1384995"/>
          </a:xfrm>
          <a:prstGeom prst="rect">
            <a:avLst/>
          </a:prstGeom>
          <a:noFill/>
        </p:spPr>
        <p:txBody>
          <a:bodyPr wrap="square" rtlCol="0">
            <a:spAutoFit/>
          </a:bodyPr>
          <a:lstStyle/>
          <a:p>
            <a:r>
              <a:rPr lang="ja-JP" altLang="en-US" sz="2800" dirty="0"/>
              <a:t>明治時代</a:t>
            </a:r>
            <a:r>
              <a:rPr lang="ja-JP" altLang="en-US" sz="2800" dirty="0" smtClean="0"/>
              <a:t>の</a:t>
            </a:r>
            <a:r>
              <a:rPr lang="ja-JP" altLang="en-US" sz="2800" dirty="0"/>
              <a:t>日本</a:t>
            </a:r>
            <a:r>
              <a:rPr lang="ja-JP" altLang="en-US" sz="2800" dirty="0" smtClean="0"/>
              <a:t>の教育者、文部官僚。近代日本の音楽教育、吃音矯正の第一人者である</a:t>
            </a:r>
            <a:r>
              <a:rPr lang="ja-JP" altLang="en-US" sz="2800" dirty="0" smtClean="0"/>
              <a:t>。</a:t>
            </a:r>
            <a:r>
              <a:rPr lang="en-US" altLang="ja-JP" sz="2800" dirty="0" smtClean="0"/>
              <a:t>(Wikipedia</a:t>
            </a:r>
            <a:r>
              <a:rPr lang="ja-JP" altLang="en-US" sz="2800" dirty="0" smtClean="0"/>
              <a:t>より</a:t>
            </a:r>
            <a:r>
              <a:rPr lang="en-US" altLang="ja-JP" sz="2800" dirty="0" smtClean="0"/>
              <a:t>)</a:t>
            </a:r>
            <a:endParaRPr kumimoji="1" lang="ja-JP" altLang="en-US" sz="2800" dirty="0"/>
          </a:p>
        </p:txBody>
      </p:sp>
    </p:spTree>
    <p:extLst>
      <p:ext uri="{BB962C8B-B14F-4D97-AF65-F5344CB8AC3E}">
        <p14:creationId xmlns:p14="http://schemas.microsoft.com/office/powerpoint/2010/main" val="32110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42950" y="590550"/>
            <a:ext cx="5105400" cy="769441"/>
          </a:xfrm>
          <a:prstGeom prst="rect">
            <a:avLst/>
          </a:prstGeom>
          <a:noFill/>
        </p:spPr>
        <p:txBody>
          <a:bodyPr wrap="square" rtlCol="0">
            <a:spAutoFit/>
          </a:bodyPr>
          <a:lstStyle/>
          <a:p>
            <a:r>
              <a:rPr kumimoji="1" lang="ja-JP" altLang="en-US" sz="4400" dirty="0" smtClean="0"/>
              <a:t>幼少～青年期</a:t>
            </a:r>
            <a:endParaRPr kumimoji="1" lang="ja-JP" altLang="en-US" sz="4400" dirty="0"/>
          </a:p>
        </p:txBody>
      </p:sp>
      <p:sp>
        <p:nvSpPr>
          <p:cNvPr id="5" name="テキスト ボックス 4"/>
          <p:cNvSpPr txBox="1"/>
          <p:nvPr/>
        </p:nvSpPr>
        <p:spPr>
          <a:xfrm>
            <a:off x="1076325" y="1543050"/>
            <a:ext cx="9544050" cy="4832092"/>
          </a:xfrm>
          <a:prstGeom prst="rect">
            <a:avLst/>
          </a:prstGeom>
          <a:noFill/>
        </p:spPr>
        <p:txBody>
          <a:bodyPr wrap="square" rtlCol="0">
            <a:spAutoFit/>
          </a:bodyPr>
          <a:lstStyle/>
          <a:p>
            <a:r>
              <a:rPr kumimoji="1" lang="en-US" altLang="ja-JP" sz="2800" dirty="0" smtClean="0"/>
              <a:t>1851(</a:t>
            </a:r>
            <a:r>
              <a:rPr kumimoji="1" lang="ja-JP" altLang="en-US" sz="2800" dirty="0" smtClean="0"/>
              <a:t>嘉永</a:t>
            </a:r>
            <a:r>
              <a:rPr kumimoji="1" lang="en-US" altLang="ja-JP" sz="2800" dirty="0" smtClean="0"/>
              <a:t>4</a:t>
            </a:r>
            <a:r>
              <a:rPr kumimoji="1" lang="ja-JP" altLang="en-US" sz="2800" dirty="0" smtClean="0"/>
              <a:t>年</a:t>
            </a:r>
            <a:r>
              <a:rPr kumimoji="1" lang="en-US" altLang="ja-JP" sz="2800" dirty="0" smtClean="0"/>
              <a:t>)</a:t>
            </a:r>
            <a:r>
              <a:rPr kumimoji="1" lang="ja-JP" altLang="en-US" sz="2800" dirty="0" smtClean="0"/>
              <a:t>　信濃国伊那郡高城城村下</a:t>
            </a:r>
            <a:r>
              <a:rPr kumimoji="1" lang="en-US" altLang="ja-JP" sz="2800" dirty="0" smtClean="0"/>
              <a:t>(</a:t>
            </a:r>
            <a:r>
              <a:rPr kumimoji="1" lang="ja-JP" altLang="en-US" sz="2800" dirty="0" smtClean="0"/>
              <a:t>現在の長野県伊那市</a:t>
            </a:r>
            <a:r>
              <a:rPr kumimoji="1" lang="en-US" altLang="ja-JP" sz="2800" dirty="0" smtClean="0"/>
              <a:t>)</a:t>
            </a:r>
            <a:r>
              <a:rPr kumimoji="1" lang="ja-JP" altLang="en-US" sz="2800" dirty="0" smtClean="0"/>
              <a:t>に生まれる</a:t>
            </a:r>
            <a:endParaRPr kumimoji="1" lang="en-US" altLang="ja-JP" sz="2800" dirty="0" smtClean="0"/>
          </a:p>
          <a:p>
            <a:r>
              <a:rPr kumimoji="1" lang="en-US" altLang="ja-JP" sz="2800" dirty="0" smtClean="0"/>
              <a:t>1856(</a:t>
            </a:r>
            <a:r>
              <a:rPr kumimoji="1" lang="ja-JP" altLang="en-US" sz="2800" dirty="0" smtClean="0"/>
              <a:t>安政</a:t>
            </a:r>
            <a:r>
              <a:rPr kumimoji="1" lang="en-US" altLang="ja-JP" sz="2800" dirty="0" smtClean="0"/>
              <a:t>3</a:t>
            </a:r>
            <a:r>
              <a:rPr kumimoji="1" lang="ja-JP" altLang="en-US" sz="2800" dirty="0" smtClean="0"/>
              <a:t>年</a:t>
            </a:r>
            <a:r>
              <a:rPr kumimoji="1" lang="en-US" altLang="ja-JP" sz="2800" dirty="0" smtClean="0"/>
              <a:t>)</a:t>
            </a:r>
            <a:r>
              <a:rPr kumimoji="1" lang="ja-JP" altLang="en-US" sz="2800" dirty="0" smtClean="0"/>
              <a:t>　始めて読書習字を外祖父に学ぶ</a:t>
            </a:r>
            <a:endParaRPr kumimoji="1" lang="en-US" altLang="ja-JP" sz="2800" dirty="0" smtClean="0"/>
          </a:p>
          <a:p>
            <a:r>
              <a:rPr lang="en-US" altLang="ja-JP" sz="2800" dirty="0" smtClean="0"/>
              <a:t>1858(</a:t>
            </a:r>
            <a:r>
              <a:rPr lang="ja-JP" altLang="en-US" sz="2800" dirty="0" smtClean="0"/>
              <a:t>安政</a:t>
            </a:r>
            <a:r>
              <a:rPr lang="en-US" altLang="ja-JP" sz="2800" dirty="0" smtClean="0"/>
              <a:t>5</a:t>
            </a:r>
            <a:r>
              <a:rPr lang="ja-JP" altLang="en-US" sz="2800" dirty="0" smtClean="0"/>
              <a:t>年</a:t>
            </a:r>
            <a:r>
              <a:rPr lang="en-US" altLang="ja-JP" sz="2800" dirty="0" smtClean="0"/>
              <a:t>)</a:t>
            </a:r>
            <a:r>
              <a:rPr lang="ja-JP" altLang="en-US" sz="2800" dirty="0" smtClean="0"/>
              <a:t>　進徳館</a:t>
            </a:r>
            <a:r>
              <a:rPr lang="en-US" altLang="ja-JP" sz="2800" dirty="0" smtClean="0"/>
              <a:t>(</a:t>
            </a:r>
            <a:r>
              <a:rPr lang="ja-JP" altLang="en-US" sz="2800" dirty="0" smtClean="0"/>
              <a:t>藩校</a:t>
            </a:r>
            <a:r>
              <a:rPr lang="en-US" altLang="ja-JP" sz="2800" dirty="0" smtClean="0"/>
              <a:t>)</a:t>
            </a:r>
            <a:r>
              <a:rPr lang="ja-JP" altLang="en-US" sz="2800" dirty="0" smtClean="0"/>
              <a:t>に入学</a:t>
            </a:r>
            <a:endParaRPr lang="en-US" altLang="ja-JP" sz="2800" dirty="0" smtClean="0"/>
          </a:p>
          <a:p>
            <a:r>
              <a:rPr kumimoji="1" lang="en-US" altLang="ja-JP" sz="2800" dirty="0" smtClean="0"/>
              <a:t>1867(</a:t>
            </a:r>
            <a:r>
              <a:rPr kumimoji="1" lang="ja-JP" altLang="en-US" sz="2800" dirty="0" smtClean="0"/>
              <a:t>慶応元年</a:t>
            </a:r>
            <a:r>
              <a:rPr kumimoji="1" lang="en-US" altLang="ja-JP" sz="2800" dirty="0" smtClean="0"/>
              <a:t>)</a:t>
            </a:r>
            <a:r>
              <a:rPr kumimoji="1" lang="ja-JP" altLang="en-US" sz="2800" dirty="0" smtClean="0"/>
              <a:t>　江戸へ出る。蘭学、英語などを学ぶ</a:t>
            </a:r>
            <a:endParaRPr kumimoji="1" lang="en-US" altLang="ja-JP" sz="2800" dirty="0" smtClean="0"/>
          </a:p>
          <a:p>
            <a:r>
              <a:rPr lang="en-US" altLang="ja-JP" sz="2800" dirty="0" smtClean="0"/>
              <a:t>1869(</a:t>
            </a:r>
            <a:r>
              <a:rPr lang="ja-JP" altLang="en-US" sz="2800" dirty="0" smtClean="0"/>
              <a:t>明治</a:t>
            </a:r>
            <a:r>
              <a:rPr lang="en-US" altLang="ja-JP" sz="2800" dirty="0" smtClean="0"/>
              <a:t>3</a:t>
            </a:r>
            <a:r>
              <a:rPr lang="ja-JP" altLang="en-US" sz="2800" dirty="0" smtClean="0"/>
              <a:t>年</a:t>
            </a:r>
            <a:r>
              <a:rPr lang="en-US" altLang="ja-JP" sz="2800" dirty="0" smtClean="0"/>
              <a:t>)</a:t>
            </a:r>
            <a:r>
              <a:rPr lang="ja-JP" altLang="en-US" sz="2800" dirty="0" smtClean="0"/>
              <a:t>　大学南校に学ぶ。</a:t>
            </a:r>
            <a:endParaRPr lang="en-US" altLang="ja-JP" sz="2800" dirty="0" smtClean="0"/>
          </a:p>
          <a:p>
            <a:r>
              <a:rPr kumimoji="1" lang="en-US" altLang="ja-JP" sz="2800" dirty="0" smtClean="0"/>
              <a:t>1872(</a:t>
            </a:r>
            <a:r>
              <a:rPr kumimoji="1" lang="ja-JP" altLang="en-US" sz="2800" dirty="0" smtClean="0"/>
              <a:t>明治</a:t>
            </a:r>
            <a:r>
              <a:rPr kumimoji="1" lang="en-US" altLang="ja-JP" sz="2800" dirty="0" smtClean="0"/>
              <a:t>5</a:t>
            </a:r>
            <a:r>
              <a:rPr kumimoji="1" lang="ja-JP" altLang="en-US" sz="2800" dirty="0" smtClean="0"/>
              <a:t>年</a:t>
            </a:r>
            <a:r>
              <a:rPr kumimoji="1" lang="en-US" altLang="ja-JP" sz="2800" dirty="0" smtClean="0"/>
              <a:t>)</a:t>
            </a:r>
            <a:r>
              <a:rPr kumimoji="1" lang="ja-JP" altLang="en-US" sz="2800" dirty="0" smtClean="0"/>
              <a:t>　文部省へ出仕、のち工部省へ</a:t>
            </a:r>
            <a:endParaRPr kumimoji="1" lang="en-US" altLang="ja-JP" sz="2800" dirty="0" smtClean="0"/>
          </a:p>
          <a:p>
            <a:r>
              <a:rPr lang="en-US" altLang="ja-JP" sz="2800" dirty="0" smtClean="0"/>
              <a:t>1874(</a:t>
            </a:r>
            <a:r>
              <a:rPr lang="ja-JP" altLang="en-US" sz="2800" dirty="0" smtClean="0"/>
              <a:t>明治</a:t>
            </a:r>
            <a:r>
              <a:rPr lang="en-US" altLang="ja-JP" sz="2800" dirty="0"/>
              <a:t>7</a:t>
            </a:r>
            <a:r>
              <a:rPr lang="ja-JP" altLang="en-US" sz="2800" dirty="0" smtClean="0"/>
              <a:t>年</a:t>
            </a:r>
            <a:r>
              <a:rPr lang="en-US" altLang="ja-JP" sz="2800" dirty="0" smtClean="0"/>
              <a:t>)</a:t>
            </a:r>
            <a:r>
              <a:rPr lang="ja-JP" altLang="en-US" sz="2800" dirty="0"/>
              <a:t>　</a:t>
            </a:r>
            <a:r>
              <a:rPr lang="ja-JP" altLang="en-US" sz="2800" dirty="0" smtClean="0"/>
              <a:t>再び文部省へ戻り愛知師範学校の校長に</a:t>
            </a:r>
            <a:endParaRPr lang="en-US" altLang="ja-JP" sz="2800" dirty="0" smtClean="0"/>
          </a:p>
          <a:p>
            <a:r>
              <a:rPr kumimoji="1" lang="en-US" altLang="ja-JP" sz="2800" dirty="0" smtClean="0"/>
              <a:t>1875(</a:t>
            </a:r>
            <a:r>
              <a:rPr kumimoji="1" lang="ja-JP" altLang="en-US" sz="2800" dirty="0" smtClean="0"/>
              <a:t>明治</a:t>
            </a:r>
            <a:r>
              <a:rPr kumimoji="1" lang="en-US" altLang="ja-JP" sz="2800" dirty="0" smtClean="0"/>
              <a:t>8</a:t>
            </a:r>
            <a:r>
              <a:rPr lang="ja-JP" altLang="en-US" sz="2800" dirty="0"/>
              <a:t>年</a:t>
            </a:r>
            <a:r>
              <a:rPr kumimoji="1" lang="en-US" altLang="ja-JP" sz="2800" dirty="0" smtClean="0"/>
              <a:t>)</a:t>
            </a:r>
            <a:r>
              <a:rPr kumimoji="1" lang="ja-JP" altLang="en-US" sz="2800" dirty="0" smtClean="0"/>
              <a:t>　師範学校教育調査のためアメリカへ留学、</a:t>
            </a:r>
            <a:r>
              <a:rPr kumimoji="1" lang="en-US" altLang="ja-JP" sz="2800" dirty="0" smtClean="0"/>
              <a:t>1878(</a:t>
            </a:r>
            <a:r>
              <a:rPr kumimoji="1" lang="ja-JP" altLang="en-US" sz="2800" dirty="0" smtClean="0"/>
              <a:t>明治</a:t>
            </a:r>
            <a:r>
              <a:rPr kumimoji="1" lang="en-US" altLang="ja-JP" sz="2800" dirty="0" smtClean="0"/>
              <a:t>11</a:t>
            </a:r>
            <a:r>
              <a:rPr kumimoji="1" lang="ja-JP" altLang="en-US" sz="2800" dirty="0" smtClean="0"/>
              <a:t>年</a:t>
            </a:r>
            <a:r>
              <a:rPr kumimoji="1" lang="en-US" altLang="ja-JP" sz="2800" dirty="0" smtClean="0"/>
              <a:t>)</a:t>
            </a:r>
            <a:r>
              <a:rPr kumimoji="1" lang="ja-JP" altLang="en-US" sz="2800" dirty="0" smtClean="0"/>
              <a:t>に帰国</a:t>
            </a:r>
            <a:endParaRPr kumimoji="1" lang="en-US" altLang="ja-JP" sz="2800" dirty="0" smtClean="0"/>
          </a:p>
          <a:p>
            <a:r>
              <a:rPr lang="en-US" altLang="ja-JP" sz="2800" dirty="0" smtClean="0"/>
              <a:t>1879(</a:t>
            </a:r>
            <a:r>
              <a:rPr lang="ja-JP" altLang="en-US" sz="2800" dirty="0" smtClean="0"/>
              <a:t>明治</a:t>
            </a:r>
            <a:r>
              <a:rPr lang="en-US" altLang="ja-JP" sz="2800" dirty="0" smtClean="0"/>
              <a:t>12</a:t>
            </a:r>
            <a:r>
              <a:rPr lang="ja-JP" altLang="en-US" sz="2800" dirty="0" smtClean="0"/>
              <a:t>年</a:t>
            </a:r>
            <a:r>
              <a:rPr lang="en-US" altLang="ja-JP" sz="2800" dirty="0" smtClean="0"/>
              <a:t>)</a:t>
            </a:r>
            <a:r>
              <a:rPr lang="ja-JP" altLang="en-US" sz="2800" dirty="0" smtClean="0"/>
              <a:t>　東京師範学校の校長に</a:t>
            </a:r>
            <a:endParaRPr kumimoji="1" lang="ja-JP" altLang="en-US" sz="2800" dirty="0"/>
          </a:p>
        </p:txBody>
      </p:sp>
    </p:spTree>
    <p:extLst>
      <p:ext uri="{BB962C8B-B14F-4D97-AF65-F5344CB8AC3E}">
        <p14:creationId xmlns:p14="http://schemas.microsoft.com/office/powerpoint/2010/main" val="171759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6750" y="552450"/>
            <a:ext cx="7848600" cy="769441"/>
          </a:xfrm>
          <a:prstGeom prst="rect">
            <a:avLst/>
          </a:prstGeom>
          <a:noFill/>
        </p:spPr>
        <p:txBody>
          <a:bodyPr wrap="square" rtlCol="0">
            <a:spAutoFit/>
          </a:bodyPr>
          <a:lstStyle/>
          <a:p>
            <a:r>
              <a:rPr kumimoji="1" lang="ja-JP" altLang="en-US" sz="4400" dirty="0" smtClean="0"/>
              <a:t>音楽取調掛の設置次第</a:t>
            </a:r>
            <a:endParaRPr kumimoji="1" lang="ja-JP" altLang="en-US" sz="4400" dirty="0"/>
          </a:p>
        </p:txBody>
      </p:sp>
      <p:sp>
        <p:nvSpPr>
          <p:cNvPr id="3" name="テキスト ボックス 2"/>
          <p:cNvSpPr txBox="1"/>
          <p:nvPr/>
        </p:nvSpPr>
        <p:spPr>
          <a:xfrm>
            <a:off x="1257300" y="1657350"/>
            <a:ext cx="9410700" cy="3385542"/>
          </a:xfrm>
          <a:prstGeom prst="rect">
            <a:avLst/>
          </a:prstGeom>
          <a:noFill/>
        </p:spPr>
        <p:txBody>
          <a:bodyPr wrap="square" rtlCol="0">
            <a:spAutoFit/>
          </a:bodyPr>
          <a:lstStyle/>
          <a:p>
            <a:r>
              <a:rPr kumimoji="1" lang="en-US" altLang="ja-JP" sz="2800" dirty="0" smtClean="0"/>
              <a:t>1872(</a:t>
            </a:r>
            <a:r>
              <a:rPr kumimoji="1" lang="ja-JP" altLang="en-US" sz="2800" dirty="0" smtClean="0"/>
              <a:t>明治</a:t>
            </a:r>
            <a:r>
              <a:rPr kumimoji="1" lang="en-US" altLang="ja-JP" sz="2800" dirty="0" smtClean="0"/>
              <a:t>5</a:t>
            </a:r>
            <a:r>
              <a:rPr kumimoji="1" lang="ja-JP" altLang="en-US" sz="2800" dirty="0" smtClean="0"/>
              <a:t>年</a:t>
            </a:r>
            <a:r>
              <a:rPr kumimoji="1" lang="en-US" altLang="ja-JP" sz="2800" dirty="0" smtClean="0"/>
              <a:t>)5</a:t>
            </a:r>
            <a:r>
              <a:rPr kumimoji="1" lang="ja-JP" altLang="en-US" sz="2800" dirty="0" smtClean="0"/>
              <a:t>月</a:t>
            </a:r>
            <a:r>
              <a:rPr kumimoji="1" lang="en-US" altLang="ja-JP" sz="2800" dirty="0" smtClean="0"/>
              <a:t>2</a:t>
            </a:r>
            <a:r>
              <a:rPr kumimoji="1" lang="ja-JP" altLang="en-US" sz="2800" dirty="0" smtClean="0"/>
              <a:t>日　文部省から学事奨励被仰出書が出される</a:t>
            </a:r>
            <a:r>
              <a:rPr lang="en-US" altLang="ja-JP" sz="2800" dirty="0" smtClean="0"/>
              <a:t>:</a:t>
            </a:r>
            <a:r>
              <a:rPr lang="ja-JP" altLang="ja-JP" sz="2800" dirty="0"/>
              <a:t>「</a:t>
            </a:r>
            <a:r>
              <a:rPr lang="ja-JP" altLang="ja-JP" sz="2800" dirty="0" smtClean="0"/>
              <a:t>邑に</a:t>
            </a:r>
            <a:r>
              <a:rPr lang="ja-JP" altLang="ja-JP" sz="2800" dirty="0"/>
              <a:t>不学の戸なく、家に不学の人なからしめんことを期す</a:t>
            </a:r>
            <a:r>
              <a:rPr lang="ja-JP" altLang="ja-JP" sz="2800" dirty="0" smtClean="0"/>
              <a:t>」</a:t>
            </a:r>
            <a:endParaRPr kumimoji="1" lang="en-US" altLang="ja-JP" sz="2800" dirty="0" smtClean="0"/>
          </a:p>
          <a:p>
            <a:r>
              <a:rPr lang="ja-JP" altLang="en-US" sz="2800" dirty="0"/>
              <a:t>同年</a:t>
            </a:r>
            <a:r>
              <a:rPr kumimoji="1" lang="en-US" altLang="ja-JP" sz="2800" dirty="0" smtClean="0"/>
              <a:t>8</a:t>
            </a:r>
            <a:r>
              <a:rPr lang="ja-JP" altLang="en-US" sz="2800" dirty="0" smtClean="0"/>
              <a:t>月</a:t>
            </a:r>
            <a:r>
              <a:rPr lang="en-US" altLang="ja-JP" sz="2800" dirty="0" smtClean="0"/>
              <a:t>3</a:t>
            </a:r>
            <a:r>
              <a:rPr lang="ja-JP" altLang="en-US" sz="2800" dirty="0" smtClean="0"/>
              <a:t>日</a:t>
            </a:r>
            <a:r>
              <a:rPr kumimoji="1" lang="ja-JP" altLang="en-US" sz="2800" dirty="0" smtClean="0"/>
              <a:t>　学制が公布：音楽に関する記述も有り</a:t>
            </a:r>
            <a:endParaRPr kumimoji="1" lang="en-US" altLang="ja-JP" sz="2800" dirty="0" smtClean="0"/>
          </a:p>
          <a:p>
            <a:r>
              <a:rPr lang="en-US" altLang="ja-JP" sz="2800" dirty="0"/>
              <a:t>1878(</a:t>
            </a:r>
            <a:r>
              <a:rPr lang="ja-JP" altLang="en-US" sz="2800" dirty="0"/>
              <a:t>明治</a:t>
            </a:r>
            <a:r>
              <a:rPr lang="en-US" altLang="ja-JP" sz="2800" dirty="0"/>
              <a:t>11</a:t>
            </a:r>
            <a:r>
              <a:rPr lang="ja-JP" altLang="en-US" sz="2800" dirty="0"/>
              <a:t>年</a:t>
            </a:r>
            <a:r>
              <a:rPr lang="en-US" altLang="ja-JP" sz="2800" dirty="0"/>
              <a:t>)</a:t>
            </a:r>
            <a:r>
              <a:rPr lang="ja-JP" altLang="en-US" sz="2800" dirty="0"/>
              <a:t>　伊澤修二と目賀田種太郎が連名で文部大輔に意見書を提出：我国に国楽を興す点に重きを置く</a:t>
            </a:r>
            <a:endParaRPr lang="en-US" altLang="ja-JP" sz="2800" dirty="0"/>
          </a:p>
          <a:p>
            <a:endParaRPr kumimoji="1" lang="en-US" altLang="ja-JP" sz="2800" dirty="0" smtClean="0"/>
          </a:p>
          <a:p>
            <a:endParaRPr kumimoji="1" lang="en-US" altLang="ja-JP" dirty="0" smtClean="0"/>
          </a:p>
        </p:txBody>
      </p:sp>
    </p:spTree>
    <p:extLst>
      <p:ext uri="{BB962C8B-B14F-4D97-AF65-F5344CB8AC3E}">
        <p14:creationId xmlns:p14="http://schemas.microsoft.com/office/powerpoint/2010/main" val="151324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71550" y="1318022"/>
            <a:ext cx="10229850" cy="5539978"/>
          </a:xfrm>
          <a:prstGeom prst="rect">
            <a:avLst/>
          </a:prstGeom>
          <a:noFill/>
        </p:spPr>
        <p:txBody>
          <a:bodyPr wrap="square" rtlCol="0">
            <a:spAutoFit/>
          </a:bodyPr>
          <a:lstStyle/>
          <a:p>
            <a:r>
              <a:rPr lang="ja-JP" altLang="ja-JP" sz="2800" dirty="0"/>
              <a:t>「国楽とは我国古今固有の詩歌曲調の善良なるものを尚研究し、其の足らざる</a:t>
            </a:r>
            <a:r>
              <a:rPr lang="ja-JP" altLang="ja-JP" sz="2800" dirty="0" err="1"/>
              <a:t>は</a:t>
            </a:r>
            <a:r>
              <a:rPr lang="ja-JP" altLang="ja-JP" sz="2800" dirty="0"/>
              <a:t>西洋に取り、終に貴賤に関わらず、又雅俗の別なく誰にでも何れの節にても日本の国民として歌うべき国家、奏づべき国調を興すを言う、是国楽の名ある故なり」</a:t>
            </a:r>
          </a:p>
          <a:p>
            <a:r>
              <a:rPr lang="ja-JP" altLang="en-US" sz="2800" dirty="0"/>
              <a:t>「</a:t>
            </a:r>
            <a:r>
              <a:rPr lang="ja-JP" altLang="ja-JP" sz="2800" dirty="0" smtClean="0"/>
              <a:t>現時</a:t>
            </a:r>
            <a:r>
              <a:rPr lang="ja-JP" altLang="ja-JP" sz="2800" dirty="0"/>
              <a:t>欧米の教育者皆音楽を以って教育の一課と</a:t>
            </a:r>
            <a:r>
              <a:rPr lang="ja-JP" altLang="ja-JP" sz="2800" dirty="0" err="1"/>
              <a:t>す</a:t>
            </a:r>
            <a:r>
              <a:rPr lang="ja-JP" altLang="ja-JP" sz="2800" dirty="0"/>
              <a:t>、それ音楽は学童神気を総会にして其の勤学の労を消し、肺臓を強くして其の健全を助け、音声を清くし、発音を但し、聴力を疾くし、考思を密にし、又能く心情を楽</a:t>
            </a:r>
            <a:r>
              <a:rPr lang="ja-JP" altLang="ja-JP" sz="2800" dirty="0" err="1"/>
              <a:t>ま</a:t>
            </a:r>
            <a:r>
              <a:rPr lang="ja-JP" altLang="ja-JP" sz="2800" dirty="0"/>
              <a:t>しめ其の善性を感発せしむ。是れ其の学室に於ける直接の効力なり、然して社会に善良なる娯楽を興へ、自然に善し遷し罪に遠からしめ、社会をして体文の域に進ましめ、国民揚々として王徳を頌</a:t>
            </a:r>
            <a:r>
              <a:rPr lang="en-US" altLang="ja-JP" sz="2800" dirty="0"/>
              <a:t>(</a:t>
            </a:r>
            <a:r>
              <a:rPr lang="ja-JP" altLang="ja-JP" sz="2800" dirty="0"/>
              <a:t>たたえ</a:t>
            </a:r>
            <a:r>
              <a:rPr lang="en-US" altLang="ja-JP" sz="2800" dirty="0"/>
              <a:t>)</a:t>
            </a:r>
            <a:r>
              <a:rPr lang="ja-JP" altLang="ja-JP" sz="2800" dirty="0"/>
              <a:t>し太平を楽むもの其の社会に対する間接の効力なり」</a:t>
            </a:r>
          </a:p>
          <a:p>
            <a:endParaRPr kumimoji="1" lang="ja-JP" altLang="en-US" dirty="0"/>
          </a:p>
        </p:txBody>
      </p:sp>
      <p:sp>
        <p:nvSpPr>
          <p:cNvPr id="3" name="テキスト ボックス 2"/>
          <p:cNvSpPr txBox="1"/>
          <p:nvPr/>
        </p:nvSpPr>
        <p:spPr>
          <a:xfrm>
            <a:off x="571500" y="476250"/>
            <a:ext cx="6877050" cy="646331"/>
          </a:xfrm>
          <a:prstGeom prst="rect">
            <a:avLst/>
          </a:prstGeom>
          <a:noFill/>
        </p:spPr>
        <p:txBody>
          <a:bodyPr wrap="square" rtlCol="0">
            <a:spAutoFit/>
          </a:bodyPr>
          <a:lstStyle/>
          <a:p>
            <a:r>
              <a:rPr kumimoji="1" lang="ja-JP" altLang="en-US" sz="3600" dirty="0" smtClean="0"/>
              <a:t>・伊澤修二の意見書</a:t>
            </a:r>
            <a:endParaRPr kumimoji="1" lang="ja-JP" altLang="en-US" sz="3600" dirty="0"/>
          </a:p>
        </p:txBody>
      </p:sp>
    </p:spTree>
    <p:extLst>
      <p:ext uri="{BB962C8B-B14F-4D97-AF65-F5344CB8AC3E}">
        <p14:creationId xmlns:p14="http://schemas.microsoft.com/office/powerpoint/2010/main" val="60496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95350" y="1066800"/>
            <a:ext cx="9715500" cy="2246769"/>
          </a:xfrm>
          <a:prstGeom prst="rect">
            <a:avLst/>
          </a:prstGeom>
          <a:noFill/>
        </p:spPr>
        <p:txBody>
          <a:bodyPr wrap="square" rtlCol="0">
            <a:spAutoFit/>
          </a:bodyPr>
          <a:lstStyle/>
          <a:p>
            <a:r>
              <a:rPr lang="en-US" altLang="ja-JP" sz="2800" dirty="0" smtClean="0"/>
              <a:t>1879(</a:t>
            </a:r>
            <a:r>
              <a:rPr lang="ja-JP" altLang="en-US" sz="2800" dirty="0" smtClean="0"/>
              <a:t>明治</a:t>
            </a:r>
            <a:r>
              <a:rPr lang="en-US" altLang="ja-JP" sz="2800" dirty="0" smtClean="0"/>
              <a:t>12</a:t>
            </a:r>
            <a:r>
              <a:rPr lang="ja-JP" altLang="en-US" sz="2800" dirty="0" smtClean="0"/>
              <a:t>年</a:t>
            </a:r>
            <a:r>
              <a:rPr lang="en-US" altLang="ja-JP" sz="2800" dirty="0" smtClean="0"/>
              <a:t>)3</a:t>
            </a:r>
            <a:r>
              <a:rPr lang="ja-JP" altLang="en-US" sz="2800" dirty="0" smtClean="0"/>
              <a:t>月　伊澤修二の意見に則り音楽伝習所の設置の方針を決定、それとともにアメリカ人メーソンの招聘を決定、招聘に関する条約一切を目賀田種太郎へ便頼　</a:t>
            </a:r>
            <a:endParaRPr lang="en-US" altLang="ja-JP" sz="2800" dirty="0" smtClean="0"/>
          </a:p>
          <a:p>
            <a:r>
              <a:rPr kumimoji="1" lang="ja-JP" altLang="en-US" sz="2800" dirty="0" smtClean="0"/>
              <a:t>同年</a:t>
            </a:r>
            <a:r>
              <a:rPr kumimoji="1" lang="en-US" altLang="ja-JP" sz="2800" dirty="0" smtClean="0"/>
              <a:t>10</a:t>
            </a:r>
            <a:r>
              <a:rPr kumimoji="1" lang="ja-JP" altLang="en-US" sz="2800" dirty="0" smtClean="0"/>
              <a:t>月　伊澤修二が音楽取調御用掛に就任→文部省内に音楽取調掛設置：官立音楽学校の前身</a:t>
            </a:r>
            <a:endParaRPr kumimoji="1" lang="ja-JP" altLang="en-US" sz="2800" dirty="0"/>
          </a:p>
        </p:txBody>
      </p:sp>
    </p:spTree>
    <p:extLst>
      <p:ext uri="{BB962C8B-B14F-4D97-AF65-F5344CB8AC3E}">
        <p14:creationId xmlns:p14="http://schemas.microsoft.com/office/powerpoint/2010/main" val="205788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3400" y="457200"/>
            <a:ext cx="7981950" cy="769441"/>
          </a:xfrm>
          <a:prstGeom prst="rect">
            <a:avLst/>
          </a:prstGeom>
          <a:noFill/>
        </p:spPr>
        <p:txBody>
          <a:bodyPr wrap="square" rtlCol="0">
            <a:spAutoFit/>
          </a:bodyPr>
          <a:lstStyle/>
          <a:p>
            <a:r>
              <a:rPr kumimoji="1" lang="ja-JP" altLang="en-US" sz="4400" dirty="0" smtClean="0"/>
              <a:t>音楽取調掛</a:t>
            </a:r>
            <a:endParaRPr kumimoji="1" lang="ja-JP" altLang="en-US" sz="4400" dirty="0"/>
          </a:p>
        </p:txBody>
      </p:sp>
      <p:sp>
        <p:nvSpPr>
          <p:cNvPr id="5" name="テキスト ボックス 4"/>
          <p:cNvSpPr txBox="1"/>
          <p:nvPr/>
        </p:nvSpPr>
        <p:spPr>
          <a:xfrm>
            <a:off x="742950" y="1447800"/>
            <a:ext cx="10058400" cy="2246769"/>
          </a:xfrm>
          <a:prstGeom prst="rect">
            <a:avLst/>
          </a:prstGeom>
          <a:noFill/>
        </p:spPr>
        <p:txBody>
          <a:bodyPr wrap="square" rtlCol="0">
            <a:spAutoFit/>
          </a:bodyPr>
          <a:lstStyle/>
          <a:p>
            <a:r>
              <a:rPr kumimoji="1" lang="en-US" altLang="ja-JP" sz="2800" dirty="0" smtClean="0"/>
              <a:t>1880(</a:t>
            </a:r>
            <a:r>
              <a:rPr kumimoji="1" lang="ja-JP" altLang="en-US" sz="2800" dirty="0" smtClean="0"/>
              <a:t>明治</a:t>
            </a:r>
            <a:r>
              <a:rPr kumimoji="1" lang="en-US" altLang="ja-JP" sz="2800" dirty="0" smtClean="0"/>
              <a:t>13</a:t>
            </a:r>
            <a:r>
              <a:rPr kumimoji="1" lang="ja-JP" altLang="en-US" sz="2800" dirty="0" smtClean="0"/>
              <a:t>年</a:t>
            </a:r>
            <a:r>
              <a:rPr kumimoji="1" lang="en-US" altLang="ja-JP" sz="2800" dirty="0" smtClean="0"/>
              <a:t>)3</a:t>
            </a:r>
            <a:r>
              <a:rPr kumimoji="1" lang="ja-JP" altLang="en-US" sz="2800" dirty="0" smtClean="0"/>
              <a:t>月</a:t>
            </a:r>
            <a:r>
              <a:rPr kumimoji="1" lang="en-US" altLang="ja-JP" sz="2800" dirty="0" smtClean="0"/>
              <a:t>2</a:t>
            </a:r>
            <a:r>
              <a:rPr kumimoji="1" lang="ja-JP" altLang="en-US" sz="2800" dirty="0" smtClean="0"/>
              <a:t>日　メーソンが来日、伊澤は彼をしてなさしめる仕事についての意見を発表</a:t>
            </a:r>
            <a:endParaRPr kumimoji="1" lang="en-US" altLang="ja-JP" sz="2800" dirty="0" smtClean="0"/>
          </a:p>
          <a:p>
            <a:pPr lvl="0"/>
            <a:r>
              <a:rPr lang="ja-JP" altLang="en-US" sz="2800" dirty="0" smtClean="0"/>
              <a:t>→まもなく実現</a:t>
            </a:r>
            <a:endParaRPr lang="en-US" altLang="ja-JP" sz="2800" dirty="0" smtClean="0"/>
          </a:p>
          <a:p>
            <a:pPr lvl="0"/>
            <a:r>
              <a:rPr lang="ja-JP" altLang="en-US" sz="2800" dirty="0"/>
              <a:t>伊澤</a:t>
            </a:r>
            <a:r>
              <a:rPr lang="ja-JP" altLang="en-US" sz="2800" dirty="0" smtClean="0"/>
              <a:t>は先ず雅楽、次に清楽を取調べ、また其の次には本邦の俗楽を取調べる</a:t>
            </a:r>
            <a:endParaRPr lang="ja-JP" altLang="ja-JP" sz="2800"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5350" y="3303389"/>
            <a:ext cx="2286000" cy="3252355"/>
          </a:xfrm>
          <a:prstGeom prst="rect">
            <a:avLst/>
          </a:prstGeom>
        </p:spPr>
      </p:pic>
    </p:spTree>
    <p:extLst>
      <p:ext uri="{BB962C8B-B14F-4D97-AF65-F5344CB8AC3E}">
        <p14:creationId xmlns:p14="http://schemas.microsoft.com/office/powerpoint/2010/main" val="36664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8150" y="457200"/>
            <a:ext cx="9410700" cy="646331"/>
          </a:xfrm>
          <a:prstGeom prst="rect">
            <a:avLst/>
          </a:prstGeom>
          <a:noFill/>
        </p:spPr>
        <p:txBody>
          <a:bodyPr wrap="square" rtlCol="0">
            <a:spAutoFit/>
          </a:bodyPr>
          <a:lstStyle/>
          <a:p>
            <a:r>
              <a:rPr kumimoji="1" lang="ja-JP" altLang="en-US" sz="3600" dirty="0" smtClean="0"/>
              <a:t>・メーソンによる業績</a:t>
            </a:r>
            <a:endParaRPr kumimoji="1" lang="ja-JP" altLang="en-US" sz="3600" dirty="0"/>
          </a:p>
        </p:txBody>
      </p:sp>
      <p:sp>
        <p:nvSpPr>
          <p:cNvPr id="3" name="テキスト ボックス 2"/>
          <p:cNvSpPr txBox="1"/>
          <p:nvPr/>
        </p:nvSpPr>
        <p:spPr>
          <a:xfrm>
            <a:off x="1009650" y="1103531"/>
            <a:ext cx="9277350" cy="5262979"/>
          </a:xfrm>
          <a:prstGeom prst="rect">
            <a:avLst/>
          </a:prstGeom>
          <a:noFill/>
        </p:spPr>
        <p:txBody>
          <a:bodyPr wrap="square" rtlCol="0">
            <a:spAutoFit/>
          </a:bodyPr>
          <a:lstStyle/>
          <a:p>
            <a:r>
              <a:rPr kumimoji="1" lang="en-US" altLang="ja-JP" sz="2800" dirty="0" smtClean="0"/>
              <a:t>1880(</a:t>
            </a:r>
            <a:r>
              <a:rPr kumimoji="1" lang="ja-JP" altLang="en-US" sz="2800" dirty="0" smtClean="0"/>
              <a:t>明治</a:t>
            </a:r>
            <a:r>
              <a:rPr kumimoji="1" lang="en-US" altLang="ja-JP" sz="2800" dirty="0" smtClean="0"/>
              <a:t>13</a:t>
            </a:r>
            <a:r>
              <a:rPr kumimoji="1" lang="ja-JP" altLang="en-US" sz="2800" dirty="0" smtClean="0"/>
              <a:t>年</a:t>
            </a:r>
            <a:r>
              <a:rPr kumimoji="1" lang="en-US" altLang="ja-JP" sz="2800" dirty="0" smtClean="0"/>
              <a:t>)</a:t>
            </a:r>
            <a:r>
              <a:rPr lang="en-US" altLang="ja-JP" sz="2800" dirty="0"/>
              <a:t>6</a:t>
            </a:r>
            <a:r>
              <a:rPr lang="ja-JP" altLang="en-US" sz="2800" dirty="0" smtClean="0"/>
              <a:t>月　音楽伝習人心得を定める</a:t>
            </a:r>
            <a:endParaRPr lang="en-US" altLang="ja-JP" sz="2800" dirty="0" smtClean="0"/>
          </a:p>
          <a:p>
            <a:r>
              <a:rPr kumimoji="1" lang="ja-JP" altLang="en-US" sz="2800" dirty="0" smtClean="0"/>
              <a:t>同年</a:t>
            </a:r>
            <a:r>
              <a:rPr kumimoji="1" lang="en-US" altLang="ja-JP" sz="2800" dirty="0" smtClean="0"/>
              <a:t>9</a:t>
            </a:r>
            <a:r>
              <a:rPr kumimoji="1" lang="ja-JP" altLang="en-US" sz="2800" dirty="0" smtClean="0"/>
              <a:t>月　伝習人</a:t>
            </a:r>
            <a:r>
              <a:rPr lang="en-US" altLang="ja-JP" sz="2800" dirty="0" smtClean="0"/>
              <a:t>30</a:t>
            </a:r>
            <a:r>
              <a:rPr lang="ja-JP" altLang="en-US" sz="2800" dirty="0" smtClean="0"/>
              <a:t>人以内を募る→</a:t>
            </a:r>
            <a:r>
              <a:rPr lang="en-US" altLang="ja-JP" sz="2800" dirty="0" smtClean="0"/>
              <a:t>10</a:t>
            </a:r>
            <a:r>
              <a:rPr lang="ja-JP" altLang="en-US" sz="2800" dirty="0" smtClean="0"/>
              <a:t>代から</a:t>
            </a:r>
            <a:r>
              <a:rPr lang="en-US" altLang="ja-JP" sz="2800" dirty="0" smtClean="0"/>
              <a:t>40</a:t>
            </a:r>
            <a:r>
              <a:rPr lang="ja-JP" altLang="en-US" sz="2800" dirty="0" smtClean="0"/>
              <a:t>代半ばまでの男女が集まる、編纂中の唱歌をはじめ、ピアノ、オルガン、琴、胡弓、理論を学ぶ</a:t>
            </a:r>
            <a:endParaRPr lang="en-US" altLang="ja-JP" sz="2800" dirty="0" smtClean="0"/>
          </a:p>
          <a:p>
            <a:endParaRPr kumimoji="1" lang="en-US" altLang="ja-JP" sz="2800" dirty="0"/>
          </a:p>
          <a:p>
            <a:r>
              <a:rPr lang="ja-JP" altLang="en-US" sz="2800" dirty="0"/>
              <a:t>楽器</a:t>
            </a:r>
            <a:r>
              <a:rPr lang="ja-JP" altLang="en-US" sz="2800" dirty="0" smtClean="0"/>
              <a:t>、楽譜を日本へ持ち込む</a:t>
            </a:r>
            <a:r>
              <a:rPr lang="en-US" altLang="ja-JP" sz="2800" dirty="0" smtClean="0"/>
              <a:t>(</a:t>
            </a:r>
            <a:r>
              <a:rPr lang="ja-JP" altLang="en-US" sz="2800" dirty="0" smtClean="0"/>
              <a:t>ヴァイオリン、チェロ、ヴィオラ等</a:t>
            </a:r>
            <a:r>
              <a:rPr lang="en-US" altLang="ja-JP" sz="2800" dirty="0" smtClean="0"/>
              <a:t>)</a:t>
            </a:r>
          </a:p>
          <a:p>
            <a:endParaRPr kumimoji="1" lang="en-US" altLang="ja-JP" sz="2800" dirty="0"/>
          </a:p>
          <a:p>
            <a:r>
              <a:rPr lang="ja-JP" altLang="en-US" sz="2800" dirty="0" smtClean="0"/>
              <a:t>日本での楽器の制作を重視、</a:t>
            </a:r>
            <a:r>
              <a:rPr lang="en-US" altLang="ja-JP" sz="2800" dirty="0" smtClean="0"/>
              <a:t>1881(</a:t>
            </a:r>
            <a:r>
              <a:rPr lang="ja-JP" altLang="en-US" sz="2800" dirty="0" smtClean="0"/>
              <a:t>明治</a:t>
            </a:r>
            <a:r>
              <a:rPr lang="en-US" altLang="ja-JP" sz="2800" dirty="0" smtClean="0"/>
              <a:t>14</a:t>
            </a:r>
            <a:r>
              <a:rPr lang="ja-JP" altLang="en-US" sz="2800" dirty="0" smtClean="0"/>
              <a:t>年</a:t>
            </a:r>
            <a:r>
              <a:rPr lang="en-US" altLang="ja-JP" sz="2800" dirty="0" smtClean="0"/>
              <a:t>)</a:t>
            </a:r>
            <a:r>
              <a:rPr lang="ja-JP" altLang="en-US" sz="2800" dirty="0" smtClean="0"/>
              <a:t>に才田光則とともに最初のリード・オルガンを製作</a:t>
            </a:r>
            <a:endParaRPr lang="en-US" altLang="ja-JP" sz="2800" dirty="0" smtClean="0"/>
          </a:p>
          <a:p>
            <a:endParaRPr kumimoji="1" lang="en-US" altLang="ja-JP" sz="2800" dirty="0"/>
          </a:p>
          <a:p>
            <a:r>
              <a:rPr lang="en-US" altLang="ja-JP" sz="2800" dirty="0" smtClean="0"/>
              <a:t>1882(</a:t>
            </a:r>
            <a:r>
              <a:rPr lang="ja-JP" altLang="en-US" sz="2800" dirty="0" smtClean="0"/>
              <a:t>明治</a:t>
            </a:r>
            <a:r>
              <a:rPr lang="en-US" altLang="ja-JP" sz="2800" dirty="0" smtClean="0"/>
              <a:t>15</a:t>
            </a:r>
            <a:r>
              <a:rPr lang="ja-JP" altLang="en-US" sz="2800" dirty="0" smtClean="0"/>
              <a:t>年</a:t>
            </a:r>
            <a:r>
              <a:rPr lang="en-US" altLang="ja-JP" sz="2800" dirty="0" smtClean="0"/>
              <a:t>)1</a:t>
            </a:r>
            <a:r>
              <a:rPr lang="ja-JP" altLang="en-US" sz="2800" dirty="0" smtClean="0"/>
              <a:t>月</a:t>
            </a:r>
            <a:r>
              <a:rPr lang="en-US" altLang="ja-JP" sz="2800" dirty="0" smtClean="0"/>
              <a:t>30,31</a:t>
            </a:r>
            <a:r>
              <a:rPr lang="ja-JP" altLang="en-US" sz="2800" dirty="0" smtClean="0"/>
              <a:t>両日に最初</a:t>
            </a:r>
            <a:r>
              <a:rPr lang="ja-JP" altLang="en-US" sz="2800" dirty="0" smtClean="0"/>
              <a:t>の</a:t>
            </a:r>
            <a:r>
              <a:rPr lang="ja-JP" altLang="en-US" sz="2800" dirty="0"/>
              <a:t>公開</a:t>
            </a:r>
            <a:r>
              <a:rPr lang="ja-JP" altLang="en-US" sz="2800" dirty="0" smtClean="0"/>
              <a:t>大演奏会</a:t>
            </a:r>
            <a:r>
              <a:rPr lang="ja-JP" altLang="en-US" sz="2800" dirty="0" smtClean="0"/>
              <a:t>を行う</a:t>
            </a:r>
            <a:endParaRPr kumimoji="1" lang="ja-JP" altLang="en-US" sz="2800" dirty="0"/>
          </a:p>
        </p:txBody>
      </p:sp>
    </p:spTree>
    <p:extLst>
      <p:ext uri="{BB962C8B-B14F-4D97-AF65-F5344CB8AC3E}">
        <p14:creationId xmlns:p14="http://schemas.microsoft.com/office/powerpoint/2010/main" val="2785126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3184</TotalTime>
  <Words>457</Words>
  <Application>Microsoft Office PowerPoint</Application>
  <PresentationFormat>ワイド画面</PresentationFormat>
  <Paragraphs>64</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明治期の音楽受容と教育</vt:lpstr>
      <vt:lpstr>著者について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明治期の音楽受容と教育</dc:title>
  <dc:creator>Koh Ta</dc:creator>
  <cp:lastModifiedBy>Koh Ta</cp:lastModifiedBy>
  <cp:revision>34</cp:revision>
  <dcterms:created xsi:type="dcterms:W3CDTF">2015-10-11T14:49:10Z</dcterms:created>
  <dcterms:modified xsi:type="dcterms:W3CDTF">2015-10-17T14:07:58Z</dcterms:modified>
</cp:coreProperties>
</file>